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3" r:id="rId3"/>
    <p:sldId id="257" r:id="rId4"/>
    <p:sldId id="258" r:id="rId5"/>
    <p:sldId id="301" r:id="rId6"/>
    <p:sldId id="302" r:id="rId7"/>
    <p:sldId id="297" r:id="rId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40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0FA5E5-6DB8-4CFB-AC19-F3ED43F94EC6}" type="datetimeFigureOut">
              <a:rPr lang="es-MX" smtClean="0"/>
              <a:t>22/08/2016</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87A1EC-F3FE-4683-B1ED-30AB9DFB9E57}" type="slidenum">
              <a:rPr lang="es-MX" smtClean="0"/>
              <a:t>‹Nº›</a:t>
            </a:fld>
            <a:endParaRPr lang="es-MX"/>
          </a:p>
        </p:txBody>
      </p:sp>
    </p:spTree>
    <p:extLst>
      <p:ext uri="{BB962C8B-B14F-4D97-AF65-F5344CB8AC3E}">
        <p14:creationId xmlns:p14="http://schemas.microsoft.com/office/powerpoint/2010/main" val="2260557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latin typeface="Arial" pitchFamily="34" charset="0"/>
                <a:cs typeface="Arial" pitchFamily="34" charset="0"/>
              </a:rPr>
              <a:t>UNIVERSIDAD AUTÓNOMA DEL ESTADO DE HIDALGO</a:t>
            </a:r>
          </a:p>
          <a:p>
            <a:pPr algn="ctr"/>
            <a:r>
              <a:rPr lang="es-MX" sz="2300" dirty="0" smtClean="0">
                <a:latin typeface="Arial" pitchFamily="34" charset="0"/>
                <a:cs typeface="Arial" pitchFamily="34" charset="0"/>
              </a:rPr>
              <a:t>ESCUELA SUPERIOR DE ZIMAPÁN</a:t>
            </a:r>
            <a:endParaRPr lang="es-MX" sz="2300" dirty="0">
              <a:latin typeface="Arial" pitchFamily="34" charset="0"/>
              <a:cs typeface="Arial" pitchFamily="34" charset="0"/>
            </a:endParaRPr>
          </a:p>
        </p:txBody>
      </p:sp>
      <p:sp>
        <p:nvSpPr>
          <p:cNvPr id="7" name="6 CuadroTexto"/>
          <p:cNvSpPr txBox="1"/>
          <p:nvPr/>
        </p:nvSpPr>
        <p:spPr>
          <a:xfrm>
            <a:off x="761395" y="2564904"/>
            <a:ext cx="7821465" cy="3370153"/>
          </a:xfrm>
          <a:prstGeom prst="rect">
            <a:avLst/>
          </a:prstGeom>
          <a:noFill/>
        </p:spPr>
        <p:txBody>
          <a:bodyPr wrap="square" rtlCol="0">
            <a:spAutoFit/>
          </a:bodyPr>
          <a:lstStyle/>
          <a:p>
            <a:pPr algn="ctr"/>
            <a:r>
              <a:rPr lang="es-MX" sz="2800" b="1" dirty="0" smtClean="0">
                <a:latin typeface="Arial" pitchFamily="34" charset="0"/>
                <a:cs typeface="Arial" pitchFamily="34" charset="0"/>
              </a:rPr>
              <a:t>Licenciatura en Derecho</a:t>
            </a:r>
          </a:p>
          <a:p>
            <a:pPr algn="ctr"/>
            <a:endParaRPr lang="es-MX" sz="2800" b="1" dirty="0" smtClean="0">
              <a:latin typeface="Arial" pitchFamily="34" charset="0"/>
              <a:cs typeface="Arial" pitchFamily="34" charset="0"/>
            </a:endParaRPr>
          </a:p>
          <a:p>
            <a:pPr algn="ctr"/>
            <a:r>
              <a:rPr lang="es-MX" sz="2800" b="1" dirty="0" smtClean="0">
                <a:latin typeface="Arial" pitchFamily="34" charset="0"/>
                <a:cs typeface="Arial" pitchFamily="34" charset="0"/>
              </a:rPr>
              <a:t>Derechos Humanos </a:t>
            </a:r>
            <a:endParaRPr lang="es-MX" sz="2800" b="1" dirty="0" smtClean="0">
              <a:latin typeface="Arial" pitchFamily="34" charset="0"/>
              <a:cs typeface="Arial" pitchFamily="34" charset="0"/>
            </a:endParaRPr>
          </a:p>
          <a:p>
            <a:pPr algn="ctr"/>
            <a:endParaRPr lang="es-MX" sz="2000" b="1" dirty="0" smtClean="0">
              <a:latin typeface="Arial" pitchFamily="34" charset="0"/>
              <a:cs typeface="Arial" pitchFamily="34" charset="0"/>
            </a:endParaRPr>
          </a:p>
          <a:p>
            <a:pPr algn="ctr"/>
            <a:endParaRPr lang="es-MX" sz="2000" b="1" dirty="0">
              <a:latin typeface="Arial" pitchFamily="34" charset="0"/>
              <a:cs typeface="Arial" pitchFamily="34" charset="0"/>
            </a:endParaRPr>
          </a:p>
          <a:p>
            <a:pPr algn="ctr"/>
            <a:endParaRPr lang="es-MX" sz="2000" b="1" dirty="0">
              <a:latin typeface="Arial" pitchFamily="34" charset="0"/>
              <a:cs typeface="Arial" pitchFamily="34" charset="0"/>
            </a:endParaRPr>
          </a:p>
          <a:p>
            <a:pPr algn="ctr"/>
            <a:r>
              <a:rPr lang="es-MX" sz="2300" b="1" dirty="0" smtClean="0">
                <a:latin typeface="Arial" pitchFamily="34" charset="0"/>
                <a:cs typeface="Arial" pitchFamily="34" charset="0"/>
              </a:rPr>
              <a:t>Catedrático: Lic. Guadalupe Chávez Trejo</a:t>
            </a:r>
          </a:p>
          <a:p>
            <a:pPr algn="ctr"/>
            <a:endParaRPr lang="es-MX" sz="2300" b="1" dirty="0" smtClean="0">
              <a:latin typeface="Arial" pitchFamily="34" charset="0"/>
              <a:cs typeface="Arial" pitchFamily="34" charset="0"/>
            </a:endParaRPr>
          </a:p>
          <a:p>
            <a:pPr algn="ctr"/>
            <a:r>
              <a:rPr lang="es-MX" sz="2300" b="1" dirty="0" smtClean="0">
                <a:latin typeface="Arial" pitchFamily="34" charset="0"/>
                <a:cs typeface="Arial" pitchFamily="34" charset="0"/>
              </a:rPr>
              <a:t>Período Lectivo </a:t>
            </a:r>
            <a:r>
              <a:rPr lang="es-MX" sz="2300" b="1" dirty="0" smtClean="0">
                <a:latin typeface="Arial" pitchFamily="34" charset="0"/>
                <a:cs typeface="Arial" pitchFamily="34" charset="0"/>
              </a:rPr>
              <a:t>Julio - Diciembre </a:t>
            </a:r>
            <a:r>
              <a:rPr lang="es-MX" sz="2300" b="1" dirty="0" smtClean="0">
                <a:latin typeface="Arial" pitchFamily="34" charset="0"/>
                <a:cs typeface="Arial" pitchFamily="34" charset="0"/>
              </a:rPr>
              <a:t>2016</a:t>
            </a:r>
            <a:endParaRPr lang="es-MX" sz="23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185147"/>
            <a:ext cx="8136904" cy="6032421"/>
          </a:xfrm>
          <a:prstGeom prst="rect">
            <a:avLst/>
          </a:prstGeom>
          <a:noFill/>
        </p:spPr>
        <p:txBody>
          <a:bodyPr wrap="square" rtlCol="0">
            <a:spAutoFit/>
          </a:bodyPr>
          <a:lstStyle/>
          <a:p>
            <a:endParaRPr lang="es-MX" dirty="0"/>
          </a:p>
          <a:p>
            <a:pPr algn="ctr"/>
            <a:r>
              <a:rPr lang="es-MX" sz="2800" b="1" dirty="0" smtClean="0">
                <a:latin typeface="Arial" pitchFamily="34" charset="0"/>
                <a:cs typeface="Arial" pitchFamily="34" charset="0"/>
              </a:rPr>
              <a:t> </a:t>
            </a:r>
            <a:r>
              <a:rPr lang="es-MX" sz="2400" b="1" dirty="0" smtClean="0">
                <a:latin typeface="Arial" pitchFamily="34" charset="0"/>
                <a:cs typeface="Arial" pitchFamily="34" charset="0"/>
              </a:rPr>
              <a:t>Resumen</a:t>
            </a:r>
          </a:p>
          <a:p>
            <a:pPr algn="just"/>
            <a:endParaRPr lang="es-MX" sz="2000" dirty="0" smtClean="0">
              <a:latin typeface="Arial" pitchFamily="34" charset="0"/>
              <a:cs typeface="Arial" pitchFamily="34" charset="0"/>
            </a:endParaRPr>
          </a:p>
          <a:p>
            <a:pPr algn="just"/>
            <a:r>
              <a:rPr lang="es-MX" dirty="0">
                <a:latin typeface="Arial" panose="020B0604020202020204" pitchFamily="34" charset="0"/>
                <a:cs typeface="Arial" panose="020B0604020202020204" pitchFamily="34" charset="0"/>
              </a:rPr>
              <a:t>Los Derechos Humanos son el conjunto de prerrogativas sustentadas en la dignidad humana, cuya realización efectiva resulta indispensable para el desarrollo integral de la persona. Este conjunto de prerrogativas se encuentra establecido dentro del orden jurídico nacional, en nuestra Constitución Política, tratados internacionales y las leyes.</a:t>
            </a:r>
          </a:p>
          <a:p>
            <a:pPr algn="just"/>
            <a:r>
              <a:rPr lang="es-MX" dirty="0">
                <a:latin typeface="Arial" panose="020B0604020202020204" pitchFamily="34" charset="0"/>
                <a:cs typeface="Arial" panose="020B0604020202020204" pitchFamily="34" charset="0"/>
              </a:rPr>
              <a:t>El respeto hacia los derechos humanos de cada persona es un deber de todos. Todas las autoridades en el ámbito de sus competencias, tienen la obligación de promover, respetar, proteger y garantizar los derechos humanos consignados en favor del individuo.</a:t>
            </a:r>
          </a:p>
          <a:p>
            <a:pPr algn="just"/>
            <a:r>
              <a:rPr lang="es-MX" dirty="0">
                <a:latin typeface="Arial" panose="020B0604020202020204" pitchFamily="34" charset="0"/>
                <a:cs typeface="Arial" panose="020B0604020202020204" pitchFamily="34" charset="0"/>
              </a:rPr>
              <a:t>De igual manera, la aplicación de los derechos humanos a la que se encuentran obligadas todas las autoridades se rige por los principios de universalidad, interdependencia, indivisibilidad y </a:t>
            </a:r>
            <a:r>
              <a:rPr lang="es-MX" dirty="0" smtClean="0">
                <a:latin typeface="Arial" panose="020B0604020202020204" pitchFamily="34" charset="0"/>
                <a:cs typeface="Arial" panose="020B0604020202020204" pitchFamily="34" charset="0"/>
              </a:rPr>
              <a:t>progresividad, los que se explican en la presente exposición.</a:t>
            </a:r>
            <a:r>
              <a:rPr lang="es-MX" dirty="0" smtClean="0">
                <a:latin typeface="Arial" pitchFamily="34" charset="0"/>
                <a:cs typeface="Arial" pitchFamily="34" charset="0"/>
              </a:rPr>
              <a:t>.  </a:t>
            </a:r>
            <a:endParaRPr lang="es-MX" dirty="0" smtClean="0">
              <a:latin typeface="Arial" pitchFamily="34" charset="0"/>
              <a:cs typeface="Arial" pitchFamily="34" charset="0"/>
            </a:endParaRPr>
          </a:p>
          <a:p>
            <a:pPr algn="ctr"/>
            <a:endParaRPr lang="es-MX" sz="2400" b="1" dirty="0" smtClean="0">
              <a:latin typeface="Arial" pitchFamily="34" charset="0"/>
              <a:cs typeface="Arial" pitchFamily="34" charset="0"/>
            </a:endParaRPr>
          </a:p>
          <a:p>
            <a:pPr algn="ctr"/>
            <a:r>
              <a:rPr lang="es-MX" sz="2400" b="1" dirty="0" smtClean="0">
                <a:latin typeface="Arial" pitchFamily="34" charset="0"/>
                <a:cs typeface="Arial" pitchFamily="34" charset="0"/>
              </a:rPr>
              <a:t>Palabras Clave </a:t>
            </a:r>
          </a:p>
          <a:p>
            <a:pPr algn="just"/>
            <a:endParaRPr lang="es-MX" sz="2000" dirty="0" smtClean="0">
              <a:latin typeface="Arial" pitchFamily="34" charset="0"/>
              <a:cs typeface="Arial" pitchFamily="34" charset="0"/>
            </a:endParaRPr>
          </a:p>
          <a:p>
            <a:pPr algn="just"/>
            <a:r>
              <a:rPr lang="es-MX" dirty="0" smtClean="0">
                <a:latin typeface="Arial" pitchFamily="34" charset="0"/>
                <a:cs typeface="Arial" pitchFamily="34" charset="0"/>
              </a:rPr>
              <a:t>Derechos Humanos, principios.</a:t>
            </a:r>
            <a:endParaRPr lang="es-MX"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547664" y="2060848"/>
            <a:ext cx="7772400" cy="1500187"/>
          </a:xfrm>
        </p:spPr>
        <p:txBody>
          <a:bodyPr>
            <a:normAutofit fontScale="92500" lnSpcReduction="20000"/>
          </a:bodyPr>
          <a:lstStyle/>
          <a:p>
            <a:endParaRPr lang="es-MX" sz="11200" b="1" dirty="0" smtClean="0">
              <a:solidFill>
                <a:schemeClr val="tx1"/>
              </a:solidFill>
              <a:latin typeface="Arial" pitchFamily="34" charset="0"/>
              <a:cs typeface="Arial" pitchFamily="34" charset="0"/>
            </a:endParaRPr>
          </a:p>
          <a:p>
            <a:endParaRPr lang="es-MX" sz="11200" b="1" dirty="0">
              <a:solidFill>
                <a:schemeClr val="tx1"/>
              </a:solidFill>
              <a:latin typeface="Arial" pitchFamily="34" charset="0"/>
              <a:cs typeface="Arial" pitchFamily="34" charset="0"/>
            </a:endParaRPr>
          </a:p>
          <a:p>
            <a:endParaRPr lang="es-MX" sz="11200" b="1" dirty="0" smtClean="0">
              <a:solidFill>
                <a:schemeClr val="tx1"/>
              </a:solidFill>
              <a:latin typeface="Arial" pitchFamily="34" charset="0"/>
              <a:cs typeface="Arial" pitchFamily="34" charset="0"/>
            </a:endParaRPr>
          </a:p>
          <a:p>
            <a:endParaRPr lang="es-MX" sz="11200" b="1" dirty="0">
              <a:solidFill>
                <a:schemeClr val="tx1"/>
              </a:solidFill>
              <a:latin typeface="Arial" pitchFamily="34" charset="0"/>
              <a:cs typeface="Arial" pitchFamily="34" charset="0"/>
            </a:endParaRPr>
          </a:p>
          <a:p>
            <a:endParaRPr lang="es-MX" sz="11200" b="1" dirty="0" smtClean="0">
              <a:solidFill>
                <a:schemeClr val="tx1"/>
              </a:solidFill>
              <a:latin typeface="Arial" pitchFamily="34" charset="0"/>
              <a:cs typeface="Arial" pitchFamily="34" charset="0"/>
            </a:endParaRPr>
          </a:p>
          <a:p>
            <a:endParaRPr lang="es-MX" sz="11200" b="1" dirty="0">
              <a:solidFill>
                <a:schemeClr val="tx1"/>
              </a:solidFill>
              <a:latin typeface="Arial" pitchFamily="34" charset="0"/>
              <a:cs typeface="Arial" pitchFamily="34" charset="0"/>
            </a:endParaRPr>
          </a:p>
          <a:p>
            <a:endParaRPr lang="es-MX" sz="11200" b="1" dirty="0" smtClean="0">
              <a:solidFill>
                <a:schemeClr val="tx1"/>
              </a:solidFill>
              <a:latin typeface="Arial" pitchFamily="34" charset="0"/>
              <a:cs typeface="Arial" pitchFamily="34" charset="0"/>
            </a:endParaRPr>
          </a:p>
          <a:p>
            <a:endParaRPr lang="es-MX" sz="11200" b="1" dirty="0">
              <a:solidFill>
                <a:schemeClr val="tx1"/>
              </a:solidFill>
              <a:latin typeface="Arial" pitchFamily="34" charset="0"/>
              <a:cs typeface="Arial" pitchFamily="34" charset="0"/>
            </a:endParaRPr>
          </a:p>
          <a:p>
            <a:endParaRPr lang="es-MX" sz="11200" dirty="0">
              <a:latin typeface="Arial" pitchFamily="34" charset="0"/>
              <a:cs typeface="Arial" pitchFamily="34" charset="0"/>
            </a:endParaRPr>
          </a:p>
          <a:p>
            <a:endParaRPr lang="es-MX" dirty="0" smtClean="0"/>
          </a:p>
          <a:p>
            <a:endParaRPr lang="es-MX" dirty="0"/>
          </a:p>
        </p:txBody>
      </p:sp>
      <p:sp>
        <p:nvSpPr>
          <p:cNvPr id="2" name="1 CuadroTexto"/>
          <p:cNvSpPr txBox="1"/>
          <p:nvPr/>
        </p:nvSpPr>
        <p:spPr>
          <a:xfrm>
            <a:off x="827584" y="1554465"/>
            <a:ext cx="7776864" cy="4493538"/>
          </a:xfrm>
          <a:prstGeom prst="rect">
            <a:avLst/>
          </a:prstGeom>
          <a:noFill/>
        </p:spPr>
        <p:txBody>
          <a:bodyPr wrap="square" rtlCol="0">
            <a:spAutoFit/>
          </a:bodyPr>
          <a:lstStyle/>
          <a:p>
            <a:pPr algn="just"/>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 </a:t>
            </a:r>
            <a:r>
              <a:rPr lang="es-MX" sz="2400" dirty="0">
                <a:latin typeface="Arial" panose="020B0604020202020204" pitchFamily="34" charset="0"/>
                <a:cs typeface="Arial" panose="020B0604020202020204" pitchFamily="34" charset="0"/>
              </a:rPr>
              <a:t>Formar profesionistas responsables en actividades y en la búsqueda de soluciones creativas para el bienestar y beneficio de la sociedad.</a:t>
            </a:r>
          </a:p>
          <a:p>
            <a:pPr algn="just"/>
            <a:r>
              <a:rPr lang="es-MX" sz="2400" dirty="0">
                <a:latin typeface="Arial" panose="020B0604020202020204" pitchFamily="34" charset="0"/>
                <a:cs typeface="Arial" panose="020B0604020202020204" pitchFamily="34" charset="0"/>
              </a:rPr>
              <a:t>Otorgar un trato digno y equitativo a las personas a quienes ofrezca sus servicios como profesionista. Actuar con ética profesional, en cada caso de queja al que se tenga acceso. Ser un profesionista y persona honesta, honrada, responsable y respetuosa para actuar con rectitud en cada acción y actividad que ejerza</a:t>
            </a:r>
            <a:r>
              <a:rPr lang="es-MX" sz="2400" dirty="0" smtClean="0">
                <a:latin typeface="Arial" panose="020B0604020202020204" pitchFamily="34" charset="0"/>
                <a:cs typeface="Arial" panose="020B0604020202020204" pitchFamily="34" charset="0"/>
              </a:rPr>
              <a:t>.</a:t>
            </a:r>
            <a:endParaRPr lang="es-MX" sz="2400" b="1" dirty="0">
              <a:latin typeface="Arial" pitchFamily="34" charset="0"/>
              <a:cs typeface="Arial" pitchFamily="34" charset="0"/>
            </a:endParaRPr>
          </a:p>
          <a:p>
            <a:endParaRPr lang="es-MX"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83568" y="1412776"/>
            <a:ext cx="7772400" cy="1500187"/>
          </a:xfrm>
        </p:spPr>
        <p:txBody>
          <a:bodyPr>
            <a:normAutofit/>
          </a:bodyPr>
          <a:lstStyle/>
          <a:p>
            <a:endParaRPr lang="es-MX" sz="2800" b="1" dirty="0" smtClean="0">
              <a:solidFill>
                <a:schemeClr val="tx1"/>
              </a:solidFill>
            </a:endParaRPr>
          </a:p>
          <a:p>
            <a:endParaRPr lang="es-MX" sz="2800" b="1" dirty="0">
              <a:solidFill>
                <a:schemeClr val="tx1"/>
              </a:solidFill>
            </a:endParaRPr>
          </a:p>
          <a:p>
            <a:endParaRPr lang="es-MX" sz="2800" b="1" dirty="0" smtClean="0">
              <a:solidFill>
                <a:schemeClr val="tx1"/>
              </a:solidFill>
            </a:endParaRPr>
          </a:p>
          <a:p>
            <a:endParaRPr lang="es-MX" sz="11200" b="1" dirty="0">
              <a:solidFill>
                <a:schemeClr val="tx1"/>
              </a:solidFill>
              <a:latin typeface="Arial" pitchFamily="34" charset="0"/>
              <a:cs typeface="Arial" pitchFamily="34" charset="0"/>
            </a:endParaRPr>
          </a:p>
          <a:p>
            <a:endParaRPr lang="es-MX" sz="2800" b="1" dirty="0">
              <a:solidFill>
                <a:schemeClr val="tx1"/>
              </a:solidFill>
            </a:endParaRPr>
          </a:p>
        </p:txBody>
      </p:sp>
      <p:sp>
        <p:nvSpPr>
          <p:cNvPr id="2" name="1 CuadroTexto"/>
          <p:cNvSpPr txBox="1"/>
          <p:nvPr/>
        </p:nvSpPr>
        <p:spPr>
          <a:xfrm>
            <a:off x="1187624" y="836712"/>
            <a:ext cx="6840760" cy="6124754"/>
          </a:xfrm>
          <a:prstGeom prst="rect">
            <a:avLst/>
          </a:prstGeom>
          <a:noFill/>
        </p:spPr>
        <p:txBody>
          <a:bodyPr wrap="square" rtlCol="0">
            <a:spAutoFit/>
          </a:bodyPr>
          <a:lstStyle/>
          <a:p>
            <a:pPr algn="ctr"/>
            <a:r>
              <a:rPr lang="es-MX" sz="2800" b="1" dirty="0">
                <a:latin typeface="Arial" pitchFamily="34" charset="0"/>
                <a:cs typeface="Arial" pitchFamily="34" charset="0"/>
              </a:rPr>
              <a:t>Nombre de la </a:t>
            </a:r>
            <a:r>
              <a:rPr lang="es-MX" sz="2800" b="1" dirty="0" smtClean="0">
                <a:latin typeface="Arial" pitchFamily="34" charset="0"/>
                <a:cs typeface="Arial" pitchFamily="34" charset="0"/>
              </a:rPr>
              <a:t>unidad</a:t>
            </a:r>
          </a:p>
          <a:p>
            <a:pPr algn="just"/>
            <a:endParaRPr lang="es-MX" sz="2800" b="1" dirty="0">
              <a:latin typeface="Arial" pitchFamily="34" charset="0"/>
              <a:cs typeface="Arial" pitchFamily="34" charset="0"/>
            </a:endParaRPr>
          </a:p>
          <a:p>
            <a:pPr algn="just"/>
            <a:r>
              <a:rPr lang="es-MX" sz="2800" dirty="0" smtClean="0">
                <a:latin typeface="Arial" pitchFamily="34" charset="0"/>
                <a:cs typeface="Arial" pitchFamily="34" charset="0"/>
              </a:rPr>
              <a:t>Unidad </a:t>
            </a:r>
            <a:r>
              <a:rPr lang="es-MX" sz="2800" dirty="0" smtClean="0">
                <a:latin typeface="Arial" pitchFamily="34" charset="0"/>
                <a:cs typeface="Arial" pitchFamily="34" charset="0"/>
              </a:rPr>
              <a:t>III El concepto de los Derechos Fundamentales. </a:t>
            </a:r>
            <a:endParaRPr lang="es-MX" sz="2800" dirty="0" smtClean="0">
              <a:latin typeface="Arial" pitchFamily="34" charset="0"/>
              <a:cs typeface="Arial" pitchFamily="34" charset="0"/>
            </a:endParaRPr>
          </a:p>
          <a:p>
            <a:pPr algn="just"/>
            <a:endParaRPr lang="es-MX" sz="2800" dirty="0">
              <a:latin typeface="Arial" pitchFamily="34" charset="0"/>
              <a:cs typeface="Arial" pitchFamily="34" charset="0"/>
            </a:endParaRPr>
          </a:p>
          <a:p>
            <a:pPr algn="ctr"/>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pPr algn="just"/>
            <a:endParaRPr lang="es-MX" sz="2800" dirty="0" smtClean="0">
              <a:latin typeface="Arial" panose="020B0604020202020204" pitchFamily="34" charset="0"/>
              <a:cs typeface="Arial" panose="020B0604020202020204" pitchFamily="34" charset="0"/>
            </a:endParaRPr>
          </a:p>
          <a:p>
            <a:pPr algn="just"/>
            <a:r>
              <a:rPr lang="es-MX" sz="2800" dirty="0" smtClean="0">
                <a:latin typeface="Arial" panose="020B0604020202020204" pitchFamily="34" charset="0"/>
                <a:cs typeface="Arial" panose="020B0604020202020204" pitchFamily="34" charset="0"/>
              </a:rPr>
              <a:t>Especificar </a:t>
            </a:r>
            <a:r>
              <a:rPr lang="es-MX" sz="2800" dirty="0">
                <a:latin typeface="Arial" panose="020B0604020202020204" pitchFamily="34" charset="0"/>
                <a:cs typeface="Arial" panose="020B0604020202020204" pitchFamily="34" charset="0"/>
              </a:rPr>
              <a:t>y distinguir los principales sistemas de protección de los derechos humanos, con el fin de tener conocimiento sobre cada uno de ellos y poder determinar una comparación pertinente de cada uno de </a:t>
            </a:r>
            <a:r>
              <a:rPr lang="es-MX" sz="2800" dirty="0" smtClean="0">
                <a:latin typeface="Arial" panose="020B0604020202020204" pitchFamily="34" charset="0"/>
                <a:cs typeface="Arial" panose="020B0604020202020204" pitchFamily="34" charset="0"/>
              </a:rPr>
              <a:t>ellos.</a:t>
            </a:r>
          </a:p>
          <a:p>
            <a:pPr algn="just"/>
            <a:endParaRPr lang="es-MX" sz="28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39552" y="1196752"/>
            <a:ext cx="7704856" cy="5016758"/>
          </a:xfrm>
          <a:prstGeom prst="rect">
            <a:avLst/>
          </a:prstGeom>
          <a:noFill/>
        </p:spPr>
        <p:txBody>
          <a:bodyPr wrap="square" rtlCol="0">
            <a:spAutoFit/>
          </a:bodyPr>
          <a:lstStyle/>
          <a:p>
            <a:pPr algn="just"/>
            <a:r>
              <a:rPr lang="es-MX" sz="2000" b="1" dirty="0">
                <a:latin typeface="Arial" panose="020B0604020202020204" pitchFamily="34" charset="0"/>
                <a:cs typeface="Arial" panose="020B0604020202020204" pitchFamily="34" charset="0"/>
              </a:rPr>
              <a:t>Principio de </a:t>
            </a:r>
            <a:r>
              <a:rPr lang="es-MX" sz="2000" b="1" dirty="0" smtClean="0">
                <a:latin typeface="Arial" panose="020B0604020202020204" pitchFamily="34" charset="0"/>
                <a:cs typeface="Arial" panose="020B0604020202020204" pitchFamily="34" charset="0"/>
              </a:rPr>
              <a:t>Universalidad</a:t>
            </a:r>
            <a:r>
              <a:rPr lang="es-MX" sz="2000" dirty="0">
                <a:latin typeface="Arial" panose="020B0604020202020204" pitchFamily="34" charset="0"/>
                <a:cs typeface="Arial" panose="020B0604020202020204" pitchFamily="34" charset="0"/>
              </a:rPr>
              <a:t>:</a:t>
            </a:r>
            <a:r>
              <a:rPr lang="es-MX" sz="2000" dirty="0" smtClean="0">
                <a:latin typeface="Arial" panose="020B0604020202020204" pitchFamily="34" charset="0"/>
                <a:cs typeface="Arial" panose="020B0604020202020204" pitchFamily="34" charset="0"/>
              </a:rPr>
              <a:t> Señala </a:t>
            </a:r>
            <a:r>
              <a:rPr lang="es-MX" sz="2000" dirty="0">
                <a:latin typeface="Arial" panose="020B0604020202020204" pitchFamily="34" charset="0"/>
                <a:cs typeface="Arial" panose="020B0604020202020204" pitchFamily="34" charset="0"/>
              </a:rPr>
              <a:t>que los derechos humanos corresponden a todas las personas por igual</a:t>
            </a:r>
            <a:r>
              <a:rPr lang="es-MX" sz="2000" dirty="0" smtClean="0">
                <a:latin typeface="Arial" panose="020B0604020202020204" pitchFamily="34" charset="0"/>
                <a:cs typeface="Arial" panose="020B0604020202020204" pitchFamily="34" charset="0"/>
              </a:rPr>
              <a:t>.</a:t>
            </a:r>
          </a:p>
          <a:p>
            <a:pPr algn="just"/>
            <a:endParaRPr lang="es-MX" sz="2000" dirty="0">
              <a:latin typeface="Arial" panose="020B0604020202020204" pitchFamily="34" charset="0"/>
              <a:cs typeface="Arial" panose="020B0604020202020204" pitchFamily="34" charset="0"/>
            </a:endParaRPr>
          </a:p>
          <a:p>
            <a:pPr algn="just"/>
            <a:r>
              <a:rPr lang="es-MX" sz="2000" b="1" dirty="0">
                <a:latin typeface="Arial" panose="020B0604020202020204" pitchFamily="34" charset="0"/>
                <a:cs typeface="Arial" panose="020B0604020202020204" pitchFamily="34" charset="0"/>
              </a:rPr>
              <a:t>Principio de Interdependencia</a:t>
            </a:r>
            <a:r>
              <a:rPr lang="es-MX" sz="2000" dirty="0">
                <a:latin typeface="Arial" panose="020B0604020202020204" pitchFamily="34" charset="0"/>
                <a:cs typeface="Arial" panose="020B0604020202020204" pitchFamily="34" charset="0"/>
              </a:rPr>
              <a:t>: </a:t>
            </a:r>
            <a:r>
              <a:rPr lang="es-MX" sz="2000" dirty="0" smtClean="0">
                <a:latin typeface="Arial" panose="020B0604020202020204" pitchFamily="34" charset="0"/>
                <a:cs typeface="Arial" panose="020B0604020202020204" pitchFamily="34" charset="0"/>
              </a:rPr>
              <a:t>Consiste </a:t>
            </a:r>
            <a:r>
              <a:rPr lang="es-MX" sz="2000" dirty="0">
                <a:latin typeface="Arial" panose="020B0604020202020204" pitchFamily="34" charset="0"/>
                <a:cs typeface="Arial" panose="020B0604020202020204" pitchFamily="34" charset="0"/>
              </a:rPr>
              <a:t>en que cada uno de los derechos humanos se encuentran ligados unos a otros, de tal manera que el reconocimiento de uno de ellos , así como su ejercicio, implica necesariamente que se respeten y protejan múltiples derechos que se encuentran vinculados</a:t>
            </a:r>
            <a:r>
              <a:rPr lang="es-MX" sz="2000" dirty="0" smtClean="0">
                <a:latin typeface="Arial" panose="020B0604020202020204" pitchFamily="34" charset="0"/>
                <a:cs typeface="Arial" panose="020B0604020202020204" pitchFamily="34" charset="0"/>
              </a:rPr>
              <a:t>.</a:t>
            </a:r>
          </a:p>
          <a:p>
            <a:pPr algn="just"/>
            <a:endParaRPr lang="es-MX" sz="2000" dirty="0">
              <a:latin typeface="Arial" panose="020B0604020202020204" pitchFamily="34" charset="0"/>
              <a:cs typeface="Arial" panose="020B0604020202020204" pitchFamily="34" charset="0"/>
            </a:endParaRPr>
          </a:p>
          <a:p>
            <a:pPr algn="just"/>
            <a:r>
              <a:rPr lang="es-MX" sz="2000" b="1" dirty="0">
                <a:latin typeface="Arial" panose="020B0604020202020204" pitchFamily="34" charset="0"/>
                <a:cs typeface="Arial" panose="020B0604020202020204" pitchFamily="34" charset="0"/>
              </a:rPr>
              <a:t>Principio de Indivisibilidad:</a:t>
            </a:r>
            <a:r>
              <a:rPr lang="es-MX" sz="2000" dirty="0">
                <a:latin typeface="Arial" panose="020B0604020202020204" pitchFamily="34" charset="0"/>
                <a:cs typeface="Arial" panose="020B0604020202020204" pitchFamily="34" charset="0"/>
              </a:rPr>
              <a:t> Se habla de indivisibilidad de los derechos humanos en función a que poseen un carácter indivisible pues todos ellos son inherentes al ser humano y derivan de su dignidad.</a:t>
            </a:r>
          </a:p>
          <a:p>
            <a:pPr algn="just"/>
            <a:r>
              <a:rPr lang="es-MX" sz="2000" dirty="0">
                <a:latin typeface="Arial" panose="020B0604020202020204" pitchFamily="34" charset="0"/>
                <a:cs typeface="Arial" panose="020B0604020202020204" pitchFamily="34" charset="0"/>
              </a:rPr>
              <a:t>Lo anterior quiere decir que disfrute de los derechos humanos sólo es posible en conjunto y no de manera aislada ya que todos se encuentran estrechamente unidos</a:t>
            </a:r>
            <a:r>
              <a:rPr lang="es-MX" sz="2000" dirty="0" smtClean="0">
                <a:latin typeface="Arial" panose="020B0604020202020204" pitchFamily="34" charset="0"/>
                <a:cs typeface="Arial" panose="020B0604020202020204" pitchFamily="34" charset="0"/>
              </a:rPr>
              <a:t>.</a:t>
            </a:r>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85959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p:cNvSpPr>
            <a:spLocks noGrp="1"/>
          </p:cNvSpPr>
          <p:nvPr>
            <p:ph type="body" idx="1"/>
          </p:nvPr>
        </p:nvSpPr>
        <p:spPr>
          <a:xfrm>
            <a:off x="722313" y="620688"/>
            <a:ext cx="7772400" cy="6120679"/>
          </a:xfrm>
        </p:spPr>
        <p:txBody>
          <a:bodyPr>
            <a:normAutofit fontScale="25000" lnSpcReduction="20000"/>
          </a:bodyPr>
          <a:lstStyle/>
          <a:p>
            <a:pPr algn="just"/>
            <a:r>
              <a:rPr lang="es-MX" sz="7200" b="1" dirty="0">
                <a:solidFill>
                  <a:schemeClr val="tx1"/>
                </a:solidFill>
                <a:latin typeface="Arial" panose="020B0604020202020204" pitchFamily="34" charset="0"/>
                <a:cs typeface="Arial" panose="020B0604020202020204" pitchFamily="34" charset="0"/>
              </a:rPr>
              <a:t>Principio de Progresividad:</a:t>
            </a:r>
            <a:r>
              <a:rPr lang="es-MX" sz="7200" dirty="0">
                <a:solidFill>
                  <a:schemeClr val="tx1"/>
                </a:solidFill>
                <a:latin typeface="Arial" panose="020B0604020202020204" pitchFamily="34" charset="0"/>
                <a:cs typeface="Arial" panose="020B0604020202020204" pitchFamily="34" charset="0"/>
              </a:rPr>
              <a:t> Constituye una obligación del Estado para asegurar el progreso en el desarrollo constructivo de los derechos humanos, al mismo tiempo, implica una prohibición para el Estado respecto a cualquier retroceso de los derechos.</a:t>
            </a:r>
          </a:p>
          <a:p>
            <a:pPr algn="just"/>
            <a:r>
              <a:rPr lang="es-MX" sz="7200" dirty="0">
                <a:solidFill>
                  <a:schemeClr val="tx1"/>
                </a:solidFill>
                <a:latin typeface="Arial" panose="020B0604020202020204" pitchFamily="34" charset="0"/>
                <a:cs typeface="Arial" panose="020B0604020202020204" pitchFamily="34" charset="0"/>
              </a:rPr>
              <a:t>El Estado debe proveer las condiciones más óptimas de disfrute de los derechos y no disminuir ese nivel logrado.</a:t>
            </a:r>
          </a:p>
          <a:p>
            <a:pPr algn="just"/>
            <a:r>
              <a:rPr lang="es-MX" sz="7200" dirty="0">
                <a:solidFill>
                  <a:schemeClr val="tx1"/>
                </a:solidFill>
                <a:latin typeface="Arial" panose="020B0604020202020204" pitchFamily="34" charset="0"/>
                <a:cs typeface="Arial" panose="020B0604020202020204" pitchFamily="34" charset="0"/>
              </a:rPr>
              <a:t>El poder público debe hacer todo lo necesario para que sean superadas la desigualdad, la pobreza y la discriminación.</a:t>
            </a:r>
          </a:p>
          <a:p>
            <a:pPr algn="just"/>
            <a:r>
              <a:rPr lang="es-MX" sz="7200" dirty="0">
                <a:solidFill>
                  <a:schemeClr val="tx1"/>
                </a:solidFill>
                <a:latin typeface="Arial" panose="020B0604020202020204" pitchFamily="34" charset="0"/>
                <a:cs typeface="Arial" panose="020B0604020202020204" pitchFamily="34" charset="0"/>
              </a:rPr>
              <a:t>La promoción, respeto, protección y garantía  de los Derechos Humanos tiene la función de:</a:t>
            </a:r>
          </a:p>
          <a:p>
            <a:pPr algn="just"/>
            <a:r>
              <a:rPr lang="es-MX" sz="7200" dirty="0">
                <a:solidFill>
                  <a:schemeClr val="tx1"/>
                </a:solidFill>
                <a:latin typeface="Arial" panose="020B0604020202020204" pitchFamily="34" charset="0"/>
                <a:cs typeface="Arial" panose="020B0604020202020204" pitchFamily="34" charset="0"/>
              </a:rPr>
              <a:t>•Contribuir al desarrollo integral de la persona.</a:t>
            </a:r>
          </a:p>
          <a:p>
            <a:pPr algn="just"/>
            <a:r>
              <a:rPr lang="es-MX" sz="7200" dirty="0">
                <a:solidFill>
                  <a:schemeClr val="tx1"/>
                </a:solidFill>
                <a:latin typeface="Arial" panose="020B0604020202020204" pitchFamily="34" charset="0"/>
                <a:cs typeface="Arial" panose="020B0604020202020204" pitchFamily="34" charset="0"/>
              </a:rPr>
              <a:t>•Buscar que todas las personas gocen de una esfera de autonomía donde les sea posible trazar un plan de vida digna que pueda ser desarrollado, protegidas de los abusos de autoridades, servidores públicos y de los mismos particulares.</a:t>
            </a:r>
          </a:p>
          <a:p>
            <a:pPr algn="just"/>
            <a:r>
              <a:rPr lang="es-MX" sz="7200" dirty="0">
                <a:solidFill>
                  <a:schemeClr val="tx1"/>
                </a:solidFill>
                <a:latin typeface="Arial" panose="020B0604020202020204" pitchFamily="34" charset="0"/>
                <a:cs typeface="Arial" panose="020B0604020202020204" pitchFamily="34" charset="0"/>
              </a:rPr>
              <a:t>•Representa límites a las actuaciones de todos los servidores públicos, sin importar su nivel jerárquico o institución gubernamental, sea Federal, Estatal o Municipal, siempre con el fin de prevenir los abusos de poder, negligencia o simple desconocimiento de la función.</a:t>
            </a:r>
          </a:p>
          <a:p>
            <a:pPr algn="just"/>
            <a:r>
              <a:rPr lang="es-MX" sz="7200" dirty="0">
                <a:solidFill>
                  <a:schemeClr val="tx1"/>
                </a:solidFill>
                <a:latin typeface="Arial" panose="020B0604020202020204" pitchFamily="34" charset="0"/>
                <a:cs typeface="Arial" panose="020B0604020202020204" pitchFamily="34" charset="0"/>
              </a:rPr>
              <a:t>•Crear condiciones suficientes que permitan a todas las personas tomar parte activa en el manejo de los asuntos públicos y en la adopción de las decisiones comunitarias (vida democrática).</a:t>
            </a:r>
          </a:p>
          <a:p>
            <a:endParaRPr lang="es-MX" dirty="0"/>
          </a:p>
        </p:txBody>
      </p:sp>
    </p:spTree>
    <p:extLst>
      <p:ext uri="{BB962C8B-B14F-4D97-AF65-F5344CB8AC3E}">
        <p14:creationId xmlns:p14="http://schemas.microsoft.com/office/powerpoint/2010/main" val="4130187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flipH="1">
            <a:off x="3419872" y="3356992"/>
            <a:ext cx="1872208" cy="2038473"/>
          </a:xfrm>
          <a:prstGeom prst="rect">
            <a:avLst/>
          </a:prstGeom>
        </p:spPr>
      </p:pic>
      <p:sp>
        <p:nvSpPr>
          <p:cNvPr id="5" name="4 CuadroTexto"/>
          <p:cNvSpPr txBox="1"/>
          <p:nvPr/>
        </p:nvSpPr>
        <p:spPr>
          <a:xfrm>
            <a:off x="666256" y="476672"/>
            <a:ext cx="7866184" cy="3231654"/>
          </a:xfrm>
          <a:prstGeom prst="rect">
            <a:avLst/>
          </a:prstGeom>
          <a:noFill/>
        </p:spPr>
        <p:txBody>
          <a:bodyPr wrap="square" rtlCol="0">
            <a:spAutoFit/>
          </a:bodyPr>
          <a:lstStyle/>
          <a:p>
            <a:pPr algn="ctr"/>
            <a:r>
              <a:rPr lang="es-ES" sz="2400" b="1" dirty="0" smtClean="0">
                <a:latin typeface="Arial" pitchFamily="34" charset="0"/>
                <a:cs typeface="Arial" pitchFamily="34" charset="0"/>
              </a:rPr>
              <a:t>Bibliografía</a:t>
            </a:r>
          </a:p>
          <a:p>
            <a:pPr algn="ctr"/>
            <a:endParaRPr lang="es-ES" sz="2400" dirty="0" smtClean="0">
              <a:latin typeface="Arial" pitchFamily="34" charset="0"/>
              <a:cs typeface="Arial" pitchFamily="34" charset="0"/>
            </a:endParaRPr>
          </a:p>
          <a:p>
            <a:pPr algn="ctr"/>
            <a:endParaRPr lang="es-ES" sz="2000" dirty="0">
              <a:latin typeface="Arial" pitchFamily="34" charset="0"/>
              <a:cs typeface="Arial" pitchFamily="34" charset="0"/>
            </a:endParaRPr>
          </a:p>
          <a:p>
            <a:pPr algn="ctr"/>
            <a:r>
              <a:rPr lang="es-ES" sz="2000" dirty="0" smtClean="0">
                <a:latin typeface="Arial" pitchFamily="34" charset="0"/>
                <a:cs typeface="Arial" pitchFamily="34" charset="0"/>
              </a:rPr>
              <a:t>Comisión Nacional de los Derechos Humanos</a:t>
            </a:r>
            <a:r>
              <a:rPr lang="es-ES" sz="2000" dirty="0" smtClean="0">
                <a:latin typeface="Arial" pitchFamily="34" charset="0"/>
                <a:cs typeface="Arial" pitchFamily="34" charset="0"/>
              </a:rPr>
              <a:t> </a:t>
            </a:r>
            <a:r>
              <a:rPr lang="es-ES" sz="2000" dirty="0" smtClean="0">
                <a:latin typeface="Arial" pitchFamily="34" charset="0"/>
                <a:cs typeface="Arial" pitchFamily="34" charset="0"/>
              </a:rPr>
              <a:t>(</a:t>
            </a:r>
            <a:r>
              <a:rPr lang="es-ES" sz="2000" dirty="0" smtClean="0">
                <a:latin typeface="Arial" pitchFamily="34" charset="0"/>
                <a:cs typeface="Arial" pitchFamily="34" charset="0"/>
              </a:rPr>
              <a:t>2016). </a:t>
            </a:r>
            <a:r>
              <a:rPr lang="es-ES" sz="2000">
                <a:latin typeface="Arial" pitchFamily="34" charset="0"/>
                <a:cs typeface="Arial" pitchFamily="34" charset="0"/>
              </a:rPr>
              <a:t>Disponible en: http://www.cndh.org.mx/Que_son_derechos_humanos</a:t>
            </a:r>
            <a:endParaRPr lang="es-ES" sz="2000" dirty="0" smtClean="0">
              <a:latin typeface="Arial" pitchFamily="34" charset="0"/>
              <a:cs typeface="Arial" pitchFamily="34" charset="0"/>
            </a:endParaRPr>
          </a:p>
          <a:p>
            <a:pPr algn="ctr"/>
            <a:endParaRPr lang="es-ES" sz="2000" dirty="0">
              <a:latin typeface="Arial" pitchFamily="34" charset="0"/>
              <a:cs typeface="Arial" pitchFamily="34" charset="0"/>
            </a:endParaRPr>
          </a:p>
          <a:p>
            <a:pPr algn="ctr"/>
            <a:endParaRPr lang="es-ES" sz="2000" dirty="0" smtClean="0">
              <a:latin typeface="Arial" pitchFamily="34" charset="0"/>
              <a:cs typeface="Arial" pitchFamily="34" charset="0"/>
            </a:endParaRPr>
          </a:p>
          <a:p>
            <a:pPr algn="ctr"/>
            <a:r>
              <a:rPr lang="es-ES" sz="2000" dirty="0" smtClean="0">
                <a:latin typeface="Arial" pitchFamily="34" charset="0"/>
                <a:cs typeface="Arial" pitchFamily="34" charset="0"/>
              </a:rPr>
              <a:t>Constitución Política de los Estados Unidos Mexicanos. (</a:t>
            </a:r>
            <a:r>
              <a:rPr lang="es-ES" sz="2000" dirty="0" smtClean="0">
                <a:latin typeface="Arial" pitchFamily="34" charset="0"/>
                <a:cs typeface="Arial" pitchFamily="34" charset="0"/>
              </a:rPr>
              <a:t>2016).</a:t>
            </a:r>
            <a:endParaRPr lang="es-MX" sz="2000" dirty="0" smtClean="0">
              <a:latin typeface="Arial" pitchFamily="34" charset="0"/>
              <a:cs typeface="Arial" pitchFamily="34" charset="0"/>
            </a:endParaRPr>
          </a:p>
          <a:p>
            <a:pPr algn="ctr"/>
            <a:r>
              <a:rPr lang="es-ES" dirty="0" smtClean="0"/>
              <a:t> </a:t>
            </a:r>
            <a:endParaRPr lang="es-MX" dirty="0" smtClean="0"/>
          </a:p>
          <a:p>
            <a:endParaRPr lang="es-MX" dirty="0"/>
          </a:p>
        </p:txBody>
      </p:sp>
    </p:spTree>
    <p:extLst>
      <p:ext uri="{BB962C8B-B14F-4D97-AF65-F5344CB8AC3E}">
        <p14:creationId xmlns:p14="http://schemas.microsoft.com/office/powerpoint/2010/main" val="3362125422"/>
      </p:ext>
    </p:extLst>
  </p:cSld>
  <p:clrMapOvr>
    <a:masterClrMapping/>
  </p:clrMapOvr>
  <p:transition>
    <p:newsflash/>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2749</TotalTime>
  <Words>411</Words>
  <Application>Microsoft Office PowerPoint</Application>
  <PresentationFormat>Presentación en pantalla (4:3)</PresentationFormat>
  <Paragraphs>64</Paragraphs>
  <Slides>7</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7</vt:i4>
      </vt:variant>
    </vt:vector>
  </HeadingPairs>
  <TitlesOfParts>
    <vt:vector size="10" baseType="lpstr">
      <vt:lpstr>Arial</vt:lpstr>
      <vt:lpstr>Calibri</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Guadalupe Chávez</cp:lastModifiedBy>
  <cp:revision>148</cp:revision>
  <dcterms:created xsi:type="dcterms:W3CDTF">2012-08-07T16:35:15Z</dcterms:created>
  <dcterms:modified xsi:type="dcterms:W3CDTF">2016-08-23T03:20:23Z</dcterms:modified>
</cp:coreProperties>
</file>